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DM Sans" pitchFamily="2" charset="0"/>
      <p:regular r:id="rId18"/>
    </p:embeddedFont>
    <p:embeddedFont>
      <p:font typeface="DM Sans Bold" charset="0"/>
      <p:regular r:id="rId19"/>
    </p:embeddedFont>
    <p:embeddedFont>
      <p:font typeface="Open Sauce" panose="020B0604020202020204" charset="0"/>
      <p:regular r:id="rId20"/>
    </p:embeddedFont>
    <p:embeddedFont>
      <p:font typeface="Open Sauce Bold" panose="020B0604020202020204" charset="0"/>
      <p:regular r:id="rId21"/>
    </p:embeddedFont>
    <p:embeddedFont>
      <p:font typeface="Oswald 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9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37.jpg"/><Relationship Id="rId4" Type="http://schemas.openxmlformats.org/officeDocument/2006/relationships/image" Target="../media/image13.sv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sv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44.svg"/><Relationship Id="rId5" Type="http://schemas.openxmlformats.org/officeDocument/2006/relationships/image" Target="../media/image11.png"/><Relationship Id="rId10" Type="http://schemas.openxmlformats.org/officeDocument/2006/relationships/image" Target="../media/image43.png"/><Relationship Id="rId4" Type="http://schemas.openxmlformats.org/officeDocument/2006/relationships/image" Target="../media/image13.svg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48.png"/><Relationship Id="rId5" Type="http://schemas.openxmlformats.org/officeDocument/2006/relationships/image" Target="../media/image11.png"/><Relationship Id="rId10" Type="http://schemas.openxmlformats.org/officeDocument/2006/relationships/image" Target="../media/image47.png"/><Relationship Id="rId4" Type="http://schemas.openxmlformats.org/officeDocument/2006/relationships/image" Target="../media/image13.svg"/><Relationship Id="rId9" Type="http://schemas.openxmlformats.org/officeDocument/2006/relationships/image" Target="../media/image4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image" Target="../media/image13.sv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image" Target="../media/image13.sv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12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openxmlformats.org/officeDocument/2006/relationships/image" Target="../media/image11.png"/><Relationship Id="rId10" Type="http://schemas.openxmlformats.org/officeDocument/2006/relationships/image" Target="../media/image25.png"/><Relationship Id="rId4" Type="http://schemas.openxmlformats.org/officeDocument/2006/relationships/image" Target="../media/image13.sv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30.png"/><Relationship Id="rId4" Type="http://schemas.openxmlformats.org/officeDocument/2006/relationships/image" Target="../media/image13.sv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4.png"/><Relationship Id="rId5" Type="http://schemas.openxmlformats.org/officeDocument/2006/relationships/image" Target="../media/image11.png"/><Relationship Id="rId10" Type="http://schemas.openxmlformats.org/officeDocument/2006/relationships/image" Target="../media/image33.png"/><Relationship Id="rId4" Type="http://schemas.openxmlformats.org/officeDocument/2006/relationships/image" Target="../media/image13.sv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 rot="7659121">
            <a:off x="15091031" y="5585714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-3258071" y="-4629150"/>
            <a:ext cx="9022634" cy="9258300"/>
          </a:xfrm>
          <a:custGeom>
            <a:avLst/>
            <a:gdLst/>
            <a:ahLst/>
            <a:cxnLst/>
            <a:rect l="l" t="t" r="r" b="b"/>
            <a:pathLst>
              <a:path w="9022634" h="9258300">
                <a:moveTo>
                  <a:pt x="0" y="0"/>
                </a:moveTo>
                <a:lnTo>
                  <a:pt x="9022634" y="0"/>
                </a:lnTo>
                <a:lnTo>
                  <a:pt x="9022634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5" name="Group 5"/>
          <p:cNvGrpSpPr/>
          <p:nvPr/>
        </p:nvGrpSpPr>
        <p:grpSpPr>
          <a:xfrm>
            <a:off x="4236347" y="3202251"/>
            <a:ext cx="9815307" cy="4208864"/>
            <a:chOff x="0" y="0"/>
            <a:chExt cx="189549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95495" cy="812800"/>
            </a:xfrm>
            <a:custGeom>
              <a:avLst/>
              <a:gdLst/>
              <a:ahLst/>
              <a:cxnLst/>
              <a:rect l="l" t="t" r="r" b="b"/>
              <a:pathLst>
                <a:path w="1895495" h="812800">
                  <a:moveTo>
                    <a:pt x="0" y="0"/>
                  </a:moveTo>
                  <a:lnTo>
                    <a:pt x="1895495" y="0"/>
                  </a:lnTo>
                  <a:lnTo>
                    <a:pt x="18954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895495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409936" y="3422001"/>
            <a:ext cx="9815307" cy="3655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8"/>
              </a:lnSpc>
            </a:pPr>
            <a:r>
              <a:rPr lang="en-US" sz="7063" spc="692">
                <a:solidFill>
                  <a:srgbClr val="231F20"/>
                </a:solidFill>
                <a:latin typeface="Oswald Bold"/>
              </a:rPr>
              <a:t>2024 REPORT OF THE CHHA BC PROGRAM COORDINATOR</a:t>
            </a:r>
          </a:p>
        </p:txBody>
      </p:sp>
      <p:sp>
        <p:nvSpPr>
          <p:cNvPr id="9" name="Freeform 9"/>
          <p:cNvSpPr/>
          <p:nvPr/>
        </p:nvSpPr>
        <p:spPr>
          <a:xfrm>
            <a:off x="4236347" y="8402280"/>
            <a:ext cx="10231474" cy="1712039"/>
          </a:xfrm>
          <a:custGeom>
            <a:avLst/>
            <a:gdLst/>
            <a:ahLst/>
            <a:cxnLst/>
            <a:rect l="l" t="t" r="r" b="b"/>
            <a:pathLst>
              <a:path w="10231474" h="1712039">
                <a:moveTo>
                  <a:pt x="0" y="0"/>
                </a:moveTo>
                <a:lnTo>
                  <a:pt x="10231474" y="0"/>
                </a:lnTo>
                <a:lnTo>
                  <a:pt x="10231474" y="1712040"/>
                </a:lnTo>
                <a:lnTo>
                  <a:pt x="0" y="17120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 rot="3407869">
            <a:off x="12052165" y="1118883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8203215" y="7962246"/>
            <a:ext cx="4876482" cy="516424"/>
          </a:xfrm>
          <a:custGeom>
            <a:avLst/>
            <a:gdLst/>
            <a:ahLst/>
            <a:cxnLst/>
            <a:rect l="l" t="t" r="r" b="b"/>
            <a:pathLst>
              <a:path w="4876482" h="516424">
                <a:moveTo>
                  <a:pt x="0" y="0"/>
                </a:moveTo>
                <a:lnTo>
                  <a:pt x="4876483" y="0"/>
                </a:lnTo>
                <a:lnTo>
                  <a:pt x="4876483" y="516423"/>
                </a:lnTo>
                <a:lnTo>
                  <a:pt x="0" y="5164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 rot="3407869">
            <a:off x="-4696947" y="10150458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9365769" y="3791077"/>
            <a:ext cx="2551375" cy="2622909"/>
          </a:xfrm>
          <a:custGeom>
            <a:avLst/>
            <a:gdLst/>
            <a:ahLst/>
            <a:cxnLst/>
            <a:rect l="l" t="t" r="r" b="b"/>
            <a:pathLst>
              <a:path w="2551375" h="2622909">
                <a:moveTo>
                  <a:pt x="0" y="0"/>
                </a:moveTo>
                <a:lnTo>
                  <a:pt x="2551375" y="0"/>
                </a:lnTo>
                <a:lnTo>
                  <a:pt x="2551375" y="2622909"/>
                </a:lnTo>
                <a:lnTo>
                  <a:pt x="0" y="26229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7877041" y="522566"/>
            <a:ext cx="4545668" cy="3648628"/>
          </a:xfrm>
          <a:custGeom>
            <a:avLst/>
            <a:gdLst/>
            <a:ahLst/>
            <a:cxnLst/>
            <a:rect l="l" t="t" r="r" b="b"/>
            <a:pathLst>
              <a:path w="6322629" h="4745622">
                <a:moveTo>
                  <a:pt x="0" y="0"/>
                </a:moveTo>
                <a:lnTo>
                  <a:pt x="6322629" y="0"/>
                </a:lnTo>
                <a:lnTo>
                  <a:pt x="6322629" y="4745622"/>
                </a:lnTo>
                <a:lnTo>
                  <a:pt x="0" y="47456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>
            <a:off x="2549594" y="5090619"/>
            <a:ext cx="6363095" cy="4772321"/>
          </a:xfrm>
          <a:custGeom>
            <a:avLst/>
            <a:gdLst/>
            <a:ahLst/>
            <a:cxnLst/>
            <a:rect l="l" t="t" r="r" b="b"/>
            <a:pathLst>
              <a:path w="6363095" h="4772321">
                <a:moveTo>
                  <a:pt x="0" y="0"/>
                </a:moveTo>
                <a:lnTo>
                  <a:pt x="6363095" y="0"/>
                </a:lnTo>
                <a:lnTo>
                  <a:pt x="6363095" y="4772321"/>
                </a:lnTo>
                <a:lnTo>
                  <a:pt x="0" y="47723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TextBox 9"/>
          <p:cNvSpPr txBox="1"/>
          <p:nvPr/>
        </p:nvSpPr>
        <p:spPr>
          <a:xfrm>
            <a:off x="2191002" y="1162050"/>
            <a:ext cx="7241638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903"/>
              </a:lnSpc>
            </a:pPr>
            <a:r>
              <a:rPr lang="en-US" sz="9431" spc="924" dirty="0">
                <a:solidFill>
                  <a:srgbClr val="231F20"/>
                </a:solidFill>
                <a:latin typeface="Oswald Bold"/>
              </a:rPr>
              <a:t>EVENTS 2024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3272" y="3775573"/>
            <a:ext cx="6162866" cy="1438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Open Sauce"/>
              </a:rPr>
              <a:t>IMPAIRMENTS OPEN HOUSE event participation: CHHA BC Advocacy: Promoting Awareness </a:t>
            </a:r>
          </a:p>
          <a:p>
            <a:pPr algn="ctr">
              <a:lnSpc>
                <a:spcPts val="2859"/>
              </a:lnSpc>
              <a:spcBef>
                <a:spcPct val="0"/>
              </a:spcBef>
            </a:pPr>
            <a:endParaRPr lang="en-US" sz="2199">
              <a:solidFill>
                <a:srgbClr val="000000"/>
              </a:solidFill>
              <a:latin typeface="Open Sauce"/>
            </a:endParaRPr>
          </a:p>
        </p:txBody>
      </p:sp>
      <p:pic>
        <p:nvPicPr>
          <p:cNvPr id="12" name="Picture 11" descr="A person and person standing in a room&#10;&#10;Description automatically generated">
            <a:extLst>
              <a:ext uri="{FF2B5EF4-FFF2-40B4-BE49-F238E27FC236}">
                <a16:creationId xmlns:a16="http://schemas.microsoft.com/office/drawing/2014/main" id="{B81A8E22-39AD-8464-3B3E-08E872F257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336" y="4857241"/>
            <a:ext cx="6363094" cy="48008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 rot="3407869">
            <a:off x="12052165" y="1118883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8203215" y="7962246"/>
            <a:ext cx="4876482" cy="516424"/>
          </a:xfrm>
          <a:custGeom>
            <a:avLst/>
            <a:gdLst/>
            <a:ahLst/>
            <a:cxnLst/>
            <a:rect l="l" t="t" r="r" b="b"/>
            <a:pathLst>
              <a:path w="4876482" h="516424">
                <a:moveTo>
                  <a:pt x="0" y="0"/>
                </a:moveTo>
                <a:lnTo>
                  <a:pt x="4876483" y="0"/>
                </a:lnTo>
                <a:lnTo>
                  <a:pt x="4876483" y="516423"/>
                </a:lnTo>
                <a:lnTo>
                  <a:pt x="0" y="5164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 rot="3407869">
            <a:off x="-4696947" y="10150458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9365769" y="3791077"/>
            <a:ext cx="2551375" cy="2622909"/>
          </a:xfrm>
          <a:custGeom>
            <a:avLst/>
            <a:gdLst/>
            <a:ahLst/>
            <a:cxnLst/>
            <a:rect l="l" t="t" r="r" b="b"/>
            <a:pathLst>
              <a:path w="2551375" h="2622909">
                <a:moveTo>
                  <a:pt x="0" y="0"/>
                </a:moveTo>
                <a:lnTo>
                  <a:pt x="2551375" y="0"/>
                </a:lnTo>
                <a:lnTo>
                  <a:pt x="2551375" y="2622909"/>
                </a:lnTo>
                <a:lnTo>
                  <a:pt x="0" y="26229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8046783" y="2549733"/>
            <a:ext cx="9212517" cy="6053399"/>
          </a:xfrm>
          <a:custGeom>
            <a:avLst/>
            <a:gdLst/>
            <a:ahLst/>
            <a:cxnLst/>
            <a:rect l="l" t="t" r="r" b="b"/>
            <a:pathLst>
              <a:path w="9212517" h="6053399">
                <a:moveTo>
                  <a:pt x="0" y="0"/>
                </a:moveTo>
                <a:lnTo>
                  <a:pt x="9212517" y="0"/>
                </a:lnTo>
                <a:lnTo>
                  <a:pt x="9212517" y="6053399"/>
                </a:lnTo>
                <a:lnTo>
                  <a:pt x="0" y="60533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>
            <a:off x="1959055" y="5143500"/>
            <a:ext cx="3531300" cy="4708400"/>
          </a:xfrm>
          <a:custGeom>
            <a:avLst/>
            <a:gdLst/>
            <a:ahLst/>
            <a:cxnLst/>
            <a:rect l="l" t="t" r="r" b="b"/>
            <a:pathLst>
              <a:path w="3531300" h="4708400">
                <a:moveTo>
                  <a:pt x="0" y="0"/>
                </a:moveTo>
                <a:lnTo>
                  <a:pt x="3531300" y="0"/>
                </a:lnTo>
                <a:lnTo>
                  <a:pt x="3531300" y="4708400"/>
                </a:lnTo>
                <a:lnTo>
                  <a:pt x="0" y="47084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TextBox 9"/>
          <p:cNvSpPr txBox="1"/>
          <p:nvPr/>
        </p:nvSpPr>
        <p:spPr>
          <a:xfrm>
            <a:off x="2191002" y="1162050"/>
            <a:ext cx="7241638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903"/>
              </a:lnSpc>
            </a:pPr>
            <a:r>
              <a:rPr lang="en-US" sz="9431" spc="924" dirty="0">
                <a:solidFill>
                  <a:srgbClr val="231F20"/>
                </a:solidFill>
                <a:latin typeface="Oswald Bold"/>
              </a:rPr>
              <a:t>EVENTS 2024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3272" y="3775573"/>
            <a:ext cx="6162866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endParaRPr/>
          </a:p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Open Sauce"/>
              </a:rPr>
              <a:t>The Way, We Hear It! A Community Engagement Exhibition 2024</a:t>
            </a:r>
          </a:p>
          <a:p>
            <a:pPr algn="ctr">
              <a:lnSpc>
                <a:spcPts val="2859"/>
              </a:lnSpc>
            </a:pPr>
            <a:endParaRPr lang="en-US" sz="2199">
              <a:solidFill>
                <a:srgbClr val="000000"/>
              </a:solidFill>
              <a:latin typeface="Open Sauce"/>
            </a:endParaRPr>
          </a:p>
          <a:p>
            <a:pPr algn="ctr">
              <a:lnSpc>
                <a:spcPts val="2859"/>
              </a:lnSpc>
              <a:spcBef>
                <a:spcPct val="0"/>
              </a:spcBef>
            </a:pPr>
            <a:endParaRPr lang="en-US" sz="2199">
              <a:solidFill>
                <a:srgbClr val="000000"/>
              </a:solidFill>
              <a:latin typeface="Open Sauc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 rot="3407869">
            <a:off x="12052165" y="1118883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8203215" y="7962246"/>
            <a:ext cx="4876482" cy="516424"/>
          </a:xfrm>
          <a:custGeom>
            <a:avLst/>
            <a:gdLst/>
            <a:ahLst/>
            <a:cxnLst/>
            <a:rect l="l" t="t" r="r" b="b"/>
            <a:pathLst>
              <a:path w="4876482" h="516424">
                <a:moveTo>
                  <a:pt x="0" y="0"/>
                </a:moveTo>
                <a:lnTo>
                  <a:pt x="4876483" y="0"/>
                </a:lnTo>
                <a:lnTo>
                  <a:pt x="4876483" y="516423"/>
                </a:lnTo>
                <a:lnTo>
                  <a:pt x="0" y="5164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 rot="3407869">
            <a:off x="-4696947" y="10150458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9365769" y="3791077"/>
            <a:ext cx="2551375" cy="2622909"/>
          </a:xfrm>
          <a:custGeom>
            <a:avLst/>
            <a:gdLst/>
            <a:ahLst/>
            <a:cxnLst/>
            <a:rect l="l" t="t" r="r" b="b"/>
            <a:pathLst>
              <a:path w="2551375" h="2622909">
                <a:moveTo>
                  <a:pt x="0" y="0"/>
                </a:moveTo>
                <a:lnTo>
                  <a:pt x="2551375" y="0"/>
                </a:lnTo>
                <a:lnTo>
                  <a:pt x="2551375" y="2622909"/>
                </a:lnTo>
                <a:lnTo>
                  <a:pt x="0" y="26229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8910376" y="772451"/>
            <a:ext cx="7448007" cy="7448007"/>
          </a:xfrm>
          <a:custGeom>
            <a:avLst/>
            <a:gdLst/>
            <a:ahLst/>
            <a:cxnLst/>
            <a:rect l="l" t="t" r="r" b="b"/>
            <a:pathLst>
              <a:path w="7448007" h="7448007">
                <a:moveTo>
                  <a:pt x="0" y="0"/>
                </a:moveTo>
                <a:lnTo>
                  <a:pt x="7448007" y="0"/>
                </a:lnTo>
                <a:lnTo>
                  <a:pt x="7448007" y="7448006"/>
                </a:lnTo>
                <a:lnTo>
                  <a:pt x="0" y="74480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TextBox 8"/>
          <p:cNvSpPr txBox="1"/>
          <p:nvPr/>
        </p:nvSpPr>
        <p:spPr>
          <a:xfrm>
            <a:off x="2191002" y="1162050"/>
            <a:ext cx="7241638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903"/>
              </a:lnSpc>
            </a:pPr>
            <a:r>
              <a:rPr lang="en-US" sz="9431" spc="924" dirty="0">
                <a:solidFill>
                  <a:srgbClr val="231F20"/>
                </a:solidFill>
                <a:latin typeface="Oswald Bold"/>
              </a:rPr>
              <a:t>EVENTS 2024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3272" y="3775573"/>
            <a:ext cx="6162866" cy="216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endParaRPr/>
          </a:p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Open Sauce"/>
              </a:rPr>
              <a:t>The Way, Family Weekend Camp 2024, September</a:t>
            </a:r>
          </a:p>
          <a:p>
            <a:pPr algn="ctr">
              <a:lnSpc>
                <a:spcPts val="2859"/>
              </a:lnSpc>
            </a:pPr>
            <a:endParaRPr lang="en-US" sz="2199">
              <a:solidFill>
                <a:srgbClr val="000000"/>
              </a:solidFill>
              <a:latin typeface="Open Sauce"/>
            </a:endParaRPr>
          </a:p>
          <a:p>
            <a:pPr algn="ctr">
              <a:lnSpc>
                <a:spcPts val="2859"/>
              </a:lnSpc>
            </a:pPr>
            <a:endParaRPr lang="en-US" sz="2199">
              <a:solidFill>
                <a:srgbClr val="000000"/>
              </a:solidFill>
              <a:latin typeface="Open Sauce"/>
            </a:endParaRPr>
          </a:p>
          <a:p>
            <a:pPr algn="ctr">
              <a:lnSpc>
                <a:spcPts val="2859"/>
              </a:lnSpc>
              <a:spcBef>
                <a:spcPct val="0"/>
              </a:spcBef>
            </a:pPr>
            <a:endParaRPr lang="en-US" sz="2199">
              <a:solidFill>
                <a:srgbClr val="000000"/>
              </a:solidFill>
              <a:latin typeface="Open Sauc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 rot="3407869">
            <a:off x="12052165" y="1118883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8203215" y="7962246"/>
            <a:ext cx="4876482" cy="516424"/>
          </a:xfrm>
          <a:custGeom>
            <a:avLst/>
            <a:gdLst/>
            <a:ahLst/>
            <a:cxnLst/>
            <a:rect l="l" t="t" r="r" b="b"/>
            <a:pathLst>
              <a:path w="4876482" h="516424">
                <a:moveTo>
                  <a:pt x="0" y="0"/>
                </a:moveTo>
                <a:lnTo>
                  <a:pt x="4876483" y="0"/>
                </a:lnTo>
                <a:lnTo>
                  <a:pt x="4876483" y="516423"/>
                </a:lnTo>
                <a:lnTo>
                  <a:pt x="0" y="5164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 rot="3407869">
            <a:off x="-4696947" y="10150458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9365769" y="3791077"/>
            <a:ext cx="2551375" cy="2622909"/>
          </a:xfrm>
          <a:custGeom>
            <a:avLst/>
            <a:gdLst/>
            <a:ahLst/>
            <a:cxnLst/>
            <a:rect l="l" t="t" r="r" b="b"/>
            <a:pathLst>
              <a:path w="2551375" h="2622909">
                <a:moveTo>
                  <a:pt x="0" y="0"/>
                </a:moveTo>
                <a:lnTo>
                  <a:pt x="2551375" y="0"/>
                </a:lnTo>
                <a:lnTo>
                  <a:pt x="2551375" y="2622909"/>
                </a:lnTo>
                <a:lnTo>
                  <a:pt x="0" y="26229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7458138" y="6143181"/>
            <a:ext cx="9182863" cy="3259916"/>
          </a:xfrm>
          <a:custGeom>
            <a:avLst/>
            <a:gdLst/>
            <a:ahLst/>
            <a:cxnLst/>
            <a:rect l="l" t="t" r="r" b="b"/>
            <a:pathLst>
              <a:path w="9182863" h="3259916">
                <a:moveTo>
                  <a:pt x="0" y="0"/>
                </a:moveTo>
                <a:lnTo>
                  <a:pt x="9182863" y="0"/>
                </a:lnTo>
                <a:lnTo>
                  <a:pt x="9182863" y="3259917"/>
                </a:lnTo>
                <a:lnTo>
                  <a:pt x="0" y="32599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>
            <a:off x="11396697" y="1028700"/>
            <a:ext cx="6697918" cy="4462488"/>
          </a:xfrm>
          <a:custGeom>
            <a:avLst/>
            <a:gdLst/>
            <a:ahLst/>
            <a:cxnLst/>
            <a:rect l="l" t="t" r="r" b="b"/>
            <a:pathLst>
              <a:path w="6697918" h="4462488">
                <a:moveTo>
                  <a:pt x="0" y="0"/>
                </a:moveTo>
                <a:lnTo>
                  <a:pt x="6697918" y="0"/>
                </a:lnTo>
                <a:lnTo>
                  <a:pt x="6697918" y="4462488"/>
                </a:lnTo>
                <a:lnTo>
                  <a:pt x="0" y="44624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9"/>
          <p:cNvSpPr/>
          <p:nvPr/>
        </p:nvSpPr>
        <p:spPr>
          <a:xfrm>
            <a:off x="5811820" y="2673008"/>
            <a:ext cx="2188274" cy="3175596"/>
          </a:xfrm>
          <a:custGeom>
            <a:avLst/>
            <a:gdLst/>
            <a:ahLst/>
            <a:cxnLst/>
            <a:rect l="l" t="t" r="r" b="b"/>
            <a:pathLst>
              <a:path w="2188274" h="3175596">
                <a:moveTo>
                  <a:pt x="0" y="0"/>
                </a:moveTo>
                <a:lnTo>
                  <a:pt x="2188275" y="0"/>
                </a:lnTo>
                <a:lnTo>
                  <a:pt x="2188275" y="3175595"/>
                </a:lnTo>
                <a:lnTo>
                  <a:pt x="0" y="31755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TextBox 10"/>
          <p:cNvSpPr txBox="1"/>
          <p:nvPr/>
        </p:nvSpPr>
        <p:spPr>
          <a:xfrm>
            <a:off x="2191002" y="1162050"/>
            <a:ext cx="7241638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903"/>
              </a:lnSpc>
            </a:pPr>
            <a:r>
              <a:rPr lang="en-US" sz="9431" spc="924" dirty="0">
                <a:solidFill>
                  <a:srgbClr val="231F20"/>
                </a:solidFill>
                <a:latin typeface="Oswald Bold"/>
              </a:rPr>
              <a:t>EVENTS 2024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95272" y="5124450"/>
            <a:ext cx="6162866" cy="216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just">
              <a:lnSpc>
                <a:spcPts val="285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Open Sauce"/>
              </a:rPr>
              <a:t> Family picnic in July</a:t>
            </a:r>
          </a:p>
          <a:p>
            <a:pPr marL="474979" lvl="1" indent="-237490" algn="just">
              <a:lnSpc>
                <a:spcPts val="285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Open Sauce"/>
              </a:rPr>
              <a:t>Hike/Trail</a:t>
            </a:r>
          </a:p>
          <a:p>
            <a:pPr marL="474979" lvl="1" indent="-237490" algn="just">
              <a:lnSpc>
                <a:spcPts val="285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Open Sauce"/>
              </a:rPr>
              <a:t> Pumpkin Patch in October </a:t>
            </a:r>
          </a:p>
          <a:p>
            <a:pPr marL="474979" lvl="1" indent="-237490" algn="just">
              <a:lnSpc>
                <a:spcPts val="285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Open Sauce"/>
              </a:rPr>
              <a:t> Christmas Party in December</a:t>
            </a:r>
          </a:p>
          <a:p>
            <a:pPr algn="just">
              <a:lnSpc>
                <a:spcPts val="2859"/>
              </a:lnSpc>
            </a:pPr>
            <a:endParaRPr lang="en-US" sz="2199">
              <a:solidFill>
                <a:srgbClr val="000000"/>
              </a:solidFill>
              <a:latin typeface="Open Sauce"/>
            </a:endParaRPr>
          </a:p>
          <a:p>
            <a:pPr algn="just">
              <a:lnSpc>
                <a:spcPts val="2859"/>
              </a:lnSpc>
              <a:spcBef>
                <a:spcPct val="0"/>
              </a:spcBef>
            </a:pPr>
            <a:endParaRPr lang="en-US" sz="2199">
              <a:solidFill>
                <a:srgbClr val="000000"/>
              </a:solidFill>
              <a:latin typeface="Open Sauc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 rot="3407869">
            <a:off x="12052165" y="1118883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8203215" y="7962246"/>
            <a:ext cx="4876482" cy="516424"/>
          </a:xfrm>
          <a:custGeom>
            <a:avLst/>
            <a:gdLst/>
            <a:ahLst/>
            <a:cxnLst/>
            <a:rect l="l" t="t" r="r" b="b"/>
            <a:pathLst>
              <a:path w="4876482" h="516424">
                <a:moveTo>
                  <a:pt x="0" y="0"/>
                </a:moveTo>
                <a:lnTo>
                  <a:pt x="4876483" y="0"/>
                </a:lnTo>
                <a:lnTo>
                  <a:pt x="4876483" y="516423"/>
                </a:lnTo>
                <a:lnTo>
                  <a:pt x="0" y="5164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 rot="3407869">
            <a:off x="-4696947" y="10150458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9365769" y="3791077"/>
            <a:ext cx="2551375" cy="2622909"/>
          </a:xfrm>
          <a:custGeom>
            <a:avLst/>
            <a:gdLst/>
            <a:ahLst/>
            <a:cxnLst/>
            <a:rect l="l" t="t" r="r" b="b"/>
            <a:pathLst>
              <a:path w="2551375" h="2622909">
                <a:moveTo>
                  <a:pt x="0" y="0"/>
                </a:moveTo>
                <a:lnTo>
                  <a:pt x="2551375" y="0"/>
                </a:lnTo>
                <a:lnTo>
                  <a:pt x="2551375" y="2622909"/>
                </a:lnTo>
                <a:lnTo>
                  <a:pt x="0" y="26229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7399117" y="391757"/>
            <a:ext cx="2144326" cy="2563868"/>
          </a:xfrm>
          <a:custGeom>
            <a:avLst/>
            <a:gdLst/>
            <a:ahLst/>
            <a:cxnLst/>
            <a:rect l="l" t="t" r="r" b="b"/>
            <a:pathLst>
              <a:path w="2144326" h="2563868">
                <a:moveTo>
                  <a:pt x="0" y="0"/>
                </a:moveTo>
                <a:lnTo>
                  <a:pt x="2144326" y="0"/>
                </a:lnTo>
                <a:lnTo>
                  <a:pt x="2144326" y="2563868"/>
                </a:lnTo>
                <a:lnTo>
                  <a:pt x="0" y="25638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>
            <a:off x="9061974" y="3896124"/>
            <a:ext cx="8035448" cy="5362176"/>
          </a:xfrm>
          <a:custGeom>
            <a:avLst/>
            <a:gdLst/>
            <a:ahLst/>
            <a:cxnLst/>
            <a:rect l="l" t="t" r="r" b="b"/>
            <a:pathLst>
              <a:path w="8035448" h="5362176">
                <a:moveTo>
                  <a:pt x="0" y="0"/>
                </a:moveTo>
                <a:lnTo>
                  <a:pt x="8035448" y="0"/>
                </a:lnTo>
                <a:lnTo>
                  <a:pt x="8035448" y="5362176"/>
                </a:lnTo>
                <a:lnTo>
                  <a:pt x="0" y="53621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9"/>
          <p:cNvSpPr/>
          <p:nvPr/>
        </p:nvSpPr>
        <p:spPr>
          <a:xfrm>
            <a:off x="1458094" y="3443475"/>
            <a:ext cx="5941023" cy="5941023"/>
          </a:xfrm>
          <a:custGeom>
            <a:avLst/>
            <a:gdLst/>
            <a:ahLst/>
            <a:cxnLst/>
            <a:rect l="l" t="t" r="r" b="b"/>
            <a:pathLst>
              <a:path w="5941023" h="5941023">
                <a:moveTo>
                  <a:pt x="0" y="0"/>
                </a:moveTo>
                <a:lnTo>
                  <a:pt x="5941023" y="0"/>
                </a:lnTo>
                <a:lnTo>
                  <a:pt x="5941023" y="5941023"/>
                </a:lnTo>
                <a:lnTo>
                  <a:pt x="0" y="59410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TextBox 10"/>
          <p:cNvSpPr txBox="1"/>
          <p:nvPr/>
        </p:nvSpPr>
        <p:spPr>
          <a:xfrm>
            <a:off x="1538888" y="1468554"/>
            <a:ext cx="6162866" cy="1308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7" lvl="1" indent="-291463" algn="just">
              <a:lnSpc>
                <a:spcPts val="3509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Open Sauce Bold"/>
              </a:rPr>
              <a:t>Volunteers</a:t>
            </a:r>
          </a:p>
          <a:p>
            <a:pPr marL="582927" lvl="1" indent="-291463" algn="just">
              <a:lnSpc>
                <a:spcPts val="3509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Open Sauce Bold"/>
              </a:rPr>
              <a:t>Project Innovations 2025</a:t>
            </a:r>
          </a:p>
          <a:p>
            <a:pPr algn="just">
              <a:lnSpc>
                <a:spcPts val="3509"/>
              </a:lnSpc>
            </a:pPr>
            <a:endParaRPr lang="en-US" sz="2699">
              <a:solidFill>
                <a:srgbClr val="000000"/>
              </a:solidFill>
              <a:latin typeface="Open Sauce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 rot="-10580377">
            <a:off x="13391585" y="-9189223"/>
            <a:ext cx="24036383" cy="24664199"/>
          </a:xfrm>
          <a:custGeom>
            <a:avLst/>
            <a:gdLst/>
            <a:ahLst/>
            <a:cxnLst/>
            <a:rect l="l" t="t" r="r" b="b"/>
            <a:pathLst>
              <a:path w="24036383" h="24664199">
                <a:moveTo>
                  <a:pt x="0" y="0"/>
                </a:moveTo>
                <a:lnTo>
                  <a:pt x="24036383" y="0"/>
                </a:lnTo>
                <a:lnTo>
                  <a:pt x="24036383" y="24664199"/>
                </a:lnTo>
                <a:lnTo>
                  <a:pt x="0" y="246641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 flipH="1">
            <a:off x="-4254153" y="7476061"/>
            <a:ext cx="11881594" cy="3564478"/>
          </a:xfrm>
          <a:custGeom>
            <a:avLst/>
            <a:gdLst/>
            <a:ahLst/>
            <a:cxnLst/>
            <a:rect l="l" t="t" r="r" b="b"/>
            <a:pathLst>
              <a:path w="11881594" h="3564478">
                <a:moveTo>
                  <a:pt x="11881594" y="0"/>
                </a:moveTo>
                <a:lnTo>
                  <a:pt x="0" y="0"/>
                </a:lnTo>
                <a:lnTo>
                  <a:pt x="0" y="3564478"/>
                </a:lnTo>
                <a:lnTo>
                  <a:pt x="11881594" y="3564478"/>
                </a:lnTo>
                <a:lnTo>
                  <a:pt x="1188159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>
            <a:off x="4404373" y="8574961"/>
            <a:ext cx="10231474" cy="1712039"/>
          </a:xfrm>
          <a:custGeom>
            <a:avLst/>
            <a:gdLst/>
            <a:ahLst/>
            <a:cxnLst/>
            <a:rect l="l" t="t" r="r" b="b"/>
            <a:pathLst>
              <a:path w="10231474" h="1712039">
                <a:moveTo>
                  <a:pt x="0" y="0"/>
                </a:moveTo>
                <a:lnTo>
                  <a:pt x="10231474" y="0"/>
                </a:lnTo>
                <a:lnTo>
                  <a:pt x="10231474" y="1712039"/>
                </a:lnTo>
                <a:lnTo>
                  <a:pt x="0" y="17120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TextBox 6"/>
          <p:cNvSpPr txBox="1"/>
          <p:nvPr/>
        </p:nvSpPr>
        <p:spPr>
          <a:xfrm>
            <a:off x="546661" y="175846"/>
            <a:ext cx="8097687" cy="2009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48"/>
              </a:lnSpc>
            </a:pPr>
            <a:r>
              <a:rPr lang="en-US" sz="5832" spc="571">
                <a:solidFill>
                  <a:srgbClr val="231F20"/>
                </a:solidFill>
                <a:latin typeface="Oswald Bold"/>
              </a:rPr>
              <a:t>ACKNOWLEDGEMENTS</a:t>
            </a:r>
          </a:p>
          <a:p>
            <a:pPr marL="0" lvl="0" indent="0" algn="l">
              <a:lnSpc>
                <a:spcPts val="8048"/>
              </a:lnSpc>
              <a:spcBef>
                <a:spcPct val="0"/>
              </a:spcBef>
            </a:pPr>
            <a:endParaRPr lang="en-US" sz="5832" spc="571">
              <a:solidFill>
                <a:srgbClr val="231F20"/>
              </a:solidFill>
              <a:latin typeface="Oswal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44926" y="2753940"/>
            <a:ext cx="5694283" cy="2745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6" lvl="1" indent="-302258" algn="just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231F20"/>
                </a:solidFill>
                <a:latin typeface="Open Sauce"/>
              </a:rPr>
              <a:t>CHHA BC Board.</a:t>
            </a:r>
          </a:p>
          <a:p>
            <a:pPr marL="604516" lvl="1" indent="-302258" algn="just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231F20"/>
                </a:solidFill>
                <a:latin typeface="Open Sauce"/>
              </a:rPr>
              <a:t>CHHA BC Staff</a:t>
            </a:r>
          </a:p>
          <a:p>
            <a:pPr marL="604516" lvl="1" indent="-302258" algn="just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231F20"/>
                </a:solidFill>
                <a:latin typeface="Open Sauce"/>
              </a:rPr>
              <a:t>Federal Government</a:t>
            </a:r>
          </a:p>
          <a:p>
            <a:pPr marL="604516" lvl="1" indent="-302258" algn="just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231F20"/>
                </a:solidFill>
                <a:latin typeface="Open Sauce"/>
              </a:rPr>
              <a:t> BC Gaming Grant </a:t>
            </a:r>
          </a:p>
          <a:p>
            <a:pPr marL="604516" lvl="1" indent="-302258" algn="just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231F20"/>
                </a:solidFill>
                <a:latin typeface="Open Sauce"/>
              </a:rPr>
              <a:t> Caldor Foundation </a:t>
            </a:r>
          </a:p>
          <a:p>
            <a:pPr marL="604516" lvl="1" indent="-302258" algn="just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231F20"/>
                </a:solidFill>
                <a:latin typeface="Open Sauce"/>
              </a:rPr>
              <a:t>CHHA Vancouver Foundation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 rot="-10580377">
            <a:off x="13391585" y="-9189223"/>
            <a:ext cx="24036383" cy="24664199"/>
          </a:xfrm>
          <a:custGeom>
            <a:avLst/>
            <a:gdLst/>
            <a:ahLst/>
            <a:cxnLst/>
            <a:rect l="l" t="t" r="r" b="b"/>
            <a:pathLst>
              <a:path w="24036383" h="24664199">
                <a:moveTo>
                  <a:pt x="0" y="0"/>
                </a:moveTo>
                <a:lnTo>
                  <a:pt x="24036383" y="0"/>
                </a:lnTo>
                <a:lnTo>
                  <a:pt x="24036383" y="24664199"/>
                </a:lnTo>
                <a:lnTo>
                  <a:pt x="0" y="246641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 flipH="1">
            <a:off x="-4254153" y="7476061"/>
            <a:ext cx="11881594" cy="3564478"/>
          </a:xfrm>
          <a:custGeom>
            <a:avLst/>
            <a:gdLst/>
            <a:ahLst/>
            <a:cxnLst/>
            <a:rect l="l" t="t" r="r" b="b"/>
            <a:pathLst>
              <a:path w="11881594" h="3564478">
                <a:moveTo>
                  <a:pt x="11881594" y="0"/>
                </a:moveTo>
                <a:lnTo>
                  <a:pt x="0" y="0"/>
                </a:lnTo>
                <a:lnTo>
                  <a:pt x="0" y="3564478"/>
                </a:lnTo>
                <a:lnTo>
                  <a:pt x="11881594" y="3564478"/>
                </a:lnTo>
                <a:lnTo>
                  <a:pt x="1188159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>
            <a:off x="4201852" y="8402280"/>
            <a:ext cx="10231474" cy="1712039"/>
          </a:xfrm>
          <a:custGeom>
            <a:avLst/>
            <a:gdLst/>
            <a:ahLst/>
            <a:cxnLst/>
            <a:rect l="l" t="t" r="r" b="b"/>
            <a:pathLst>
              <a:path w="10231474" h="1712039">
                <a:moveTo>
                  <a:pt x="0" y="0"/>
                </a:moveTo>
                <a:lnTo>
                  <a:pt x="10231474" y="0"/>
                </a:lnTo>
                <a:lnTo>
                  <a:pt x="10231474" y="1712040"/>
                </a:lnTo>
                <a:lnTo>
                  <a:pt x="0" y="17120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TextBox 6"/>
          <p:cNvSpPr txBox="1"/>
          <p:nvPr/>
        </p:nvSpPr>
        <p:spPr>
          <a:xfrm>
            <a:off x="4712805" y="3792291"/>
            <a:ext cx="8097687" cy="2009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48"/>
              </a:lnSpc>
            </a:pPr>
            <a:r>
              <a:rPr lang="en-US" sz="5832" spc="571">
                <a:solidFill>
                  <a:srgbClr val="231F20"/>
                </a:solidFill>
                <a:latin typeface="Oswald Bold"/>
              </a:rPr>
              <a:t>THANK YOU</a:t>
            </a:r>
          </a:p>
          <a:p>
            <a:pPr marL="0" lvl="0" indent="0" algn="l">
              <a:lnSpc>
                <a:spcPts val="8048"/>
              </a:lnSpc>
              <a:spcBef>
                <a:spcPct val="0"/>
              </a:spcBef>
            </a:pPr>
            <a:endParaRPr lang="en-US" sz="5832" spc="571">
              <a:solidFill>
                <a:srgbClr val="231F20"/>
              </a:solidFill>
              <a:latin typeface="Oswald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659121">
            <a:off x="-4012602" y="5585714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3" name="Group 3"/>
          <p:cNvGrpSpPr/>
          <p:nvPr/>
        </p:nvGrpSpPr>
        <p:grpSpPr>
          <a:xfrm>
            <a:off x="5019320" y="2901697"/>
            <a:ext cx="1400485" cy="6493178"/>
            <a:chOff x="0" y="0"/>
            <a:chExt cx="368852" cy="17101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8852" cy="1710137"/>
            </a:xfrm>
            <a:custGeom>
              <a:avLst/>
              <a:gdLst/>
              <a:ahLst/>
              <a:cxnLst/>
              <a:rect l="l" t="t" r="r" b="b"/>
              <a:pathLst>
                <a:path w="368852" h="1710137">
                  <a:moveTo>
                    <a:pt x="0" y="0"/>
                  </a:moveTo>
                  <a:lnTo>
                    <a:pt x="368852" y="0"/>
                  </a:lnTo>
                  <a:lnTo>
                    <a:pt x="368852" y="1710137"/>
                  </a:lnTo>
                  <a:lnTo>
                    <a:pt x="0" y="1710137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368852" cy="17291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016048">
            <a:off x="12243487" y="-1005305"/>
            <a:ext cx="10749463" cy="2687366"/>
          </a:xfrm>
          <a:custGeom>
            <a:avLst/>
            <a:gdLst/>
            <a:ahLst/>
            <a:cxnLst/>
            <a:rect l="l" t="t" r="r" b="b"/>
            <a:pathLst>
              <a:path w="10749463" h="2687366">
                <a:moveTo>
                  <a:pt x="0" y="0"/>
                </a:moveTo>
                <a:lnTo>
                  <a:pt x="10749463" y="0"/>
                </a:lnTo>
                <a:lnTo>
                  <a:pt x="10749463" y="2687365"/>
                </a:lnTo>
                <a:lnTo>
                  <a:pt x="0" y="26873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4591562" y="8662886"/>
            <a:ext cx="10231474" cy="1712039"/>
          </a:xfrm>
          <a:custGeom>
            <a:avLst/>
            <a:gdLst/>
            <a:ahLst/>
            <a:cxnLst/>
            <a:rect l="l" t="t" r="r" b="b"/>
            <a:pathLst>
              <a:path w="10231474" h="1712039">
                <a:moveTo>
                  <a:pt x="0" y="0"/>
                </a:moveTo>
                <a:lnTo>
                  <a:pt x="10231474" y="0"/>
                </a:lnTo>
                <a:lnTo>
                  <a:pt x="10231474" y="1712040"/>
                </a:lnTo>
                <a:lnTo>
                  <a:pt x="0" y="1712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TextBox 8"/>
          <p:cNvSpPr txBox="1"/>
          <p:nvPr/>
        </p:nvSpPr>
        <p:spPr>
          <a:xfrm>
            <a:off x="4980992" y="1036994"/>
            <a:ext cx="7416941" cy="1683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CONTENT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31353" y="3225185"/>
            <a:ext cx="937219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>
                <a:solidFill>
                  <a:srgbClr val="363636"/>
                </a:solidFill>
                <a:latin typeface="Oswald Bold Italics"/>
              </a:rPr>
              <a:t>01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31353" y="4022304"/>
            <a:ext cx="937219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>
                <a:solidFill>
                  <a:srgbClr val="363636"/>
                </a:solidFill>
                <a:latin typeface="Oswald Bold Italics"/>
              </a:rPr>
              <a:t>02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31353" y="4903461"/>
            <a:ext cx="937219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>
                <a:solidFill>
                  <a:srgbClr val="363636"/>
                </a:solidFill>
                <a:latin typeface="Oswald Bold Italics"/>
              </a:rPr>
              <a:t>03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50954" y="5814911"/>
            <a:ext cx="937219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>
                <a:solidFill>
                  <a:srgbClr val="363636"/>
                </a:solidFill>
                <a:latin typeface="Oswald Bold Italics"/>
              </a:rPr>
              <a:t>04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50954" y="6729311"/>
            <a:ext cx="937219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>
                <a:solidFill>
                  <a:srgbClr val="363636"/>
                </a:solidFill>
                <a:latin typeface="Oswald Bold Italics"/>
              </a:rPr>
              <a:t>05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07430" y="3333137"/>
            <a:ext cx="5790503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DM Sans"/>
              </a:rPr>
              <a:t>INTRODUCTION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07430" y="5047445"/>
            <a:ext cx="5790503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spc="247">
                <a:solidFill>
                  <a:srgbClr val="231F20"/>
                </a:solidFill>
                <a:latin typeface="DM Sans"/>
              </a:rPr>
              <a:t>EVENTS 2024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464368" y="5919962"/>
            <a:ext cx="6076629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spc="247">
                <a:solidFill>
                  <a:srgbClr val="231F20"/>
                </a:solidFill>
                <a:latin typeface="DM Sans"/>
              </a:rPr>
              <a:t>ACKNOWLEDGMENT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464368" y="6834362"/>
            <a:ext cx="5790503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spc="247">
                <a:solidFill>
                  <a:srgbClr val="231F20"/>
                </a:solidFill>
                <a:latin typeface="DM Sans"/>
              </a:rPr>
              <a:t>CONCLUSION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607430" y="4247897"/>
            <a:ext cx="5790503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spc="247">
                <a:solidFill>
                  <a:srgbClr val="231F20"/>
                </a:solidFill>
                <a:latin typeface="DM Sans"/>
              </a:rPr>
              <a:t>EVENTS 2023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3086100"/>
            <a:chOff x="0" y="0"/>
            <a:chExt cx="4816593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A1A1A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816593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451022" y="-4729397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-2851369" y="-3442596"/>
            <a:ext cx="6709932" cy="6885191"/>
          </a:xfrm>
          <a:custGeom>
            <a:avLst/>
            <a:gdLst/>
            <a:ahLst/>
            <a:cxnLst/>
            <a:rect l="l" t="t" r="r" b="b"/>
            <a:pathLst>
              <a:path w="6709932" h="6885191">
                <a:moveTo>
                  <a:pt x="0" y="0"/>
                </a:moveTo>
                <a:lnTo>
                  <a:pt x="6709932" y="0"/>
                </a:lnTo>
                <a:lnTo>
                  <a:pt x="6709932" y="6885192"/>
                </a:lnTo>
                <a:lnTo>
                  <a:pt x="0" y="68851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TextBox 8"/>
          <p:cNvSpPr txBox="1"/>
          <p:nvPr/>
        </p:nvSpPr>
        <p:spPr>
          <a:xfrm>
            <a:off x="3690980" y="3839750"/>
            <a:ext cx="8900334" cy="4090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7768" lvl="1" indent="-213884" algn="l">
              <a:lnSpc>
                <a:spcPts val="2734"/>
              </a:lnSpc>
              <a:buFont typeface="Arial"/>
              <a:buChar char="•"/>
            </a:pPr>
            <a:r>
              <a:rPr lang="en-US" sz="1981" spc="194">
                <a:solidFill>
                  <a:srgbClr val="231F20"/>
                </a:solidFill>
                <a:latin typeface="DM Sans"/>
              </a:rPr>
              <a:t>To create a supportive and empowering environment for hard-of-hearing youth and children. Through a series of engaging activities and events, the program aims to promote hearing awareness and enhance social interactions, friendships, and overall well-being while fostering personal and career growth. </a:t>
            </a:r>
          </a:p>
          <a:p>
            <a:pPr marL="427768" lvl="1" indent="-213884" algn="l">
              <a:lnSpc>
                <a:spcPts val="2734"/>
              </a:lnSpc>
              <a:buFont typeface="Arial"/>
              <a:buChar char="•"/>
            </a:pPr>
            <a:r>
              <a:rPr lang="en-US" sz="1981" spc="194">
                <a:solidFill>
                  <a:srgbClr val="231F20"/>
                </a:solidFill>
                <a:latin typeface="DM Sans"/>
              </a:rPr>
              <a:t>By providing opportunities for connection, resilience-building, and skill development, the project endeavours to empower hard-of-hearing individuals to navigate both their personal and professional lives with confidence and success.</a:t>
            </a:r>
          </a:p>
          <a:p>
            <a:pPr algn="l">
              <a:lnSpc>
                <a:spcPts val="2734"/>
              </a:lnSpc>
            </a:pPr>
            <a:endParaRPr lang="en-US" sz="1981" spc="194">
              <a:solidFill>
                <a:srgbClr val="231F20"/>
              </a:solidFill>
              <a:latin typeface="DM San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3858563" y="8402280"/>
            <a:ext cx="10231474" cy="1712039"/>
          </a:xfrm>
          <a:custGeom>
            <a:avLst/>
            <a:gdLst/>
            <a:ahLst/>
            <a:cxnLst/>
            <a:rect l="l" t="t" r="r" b="b"/>
            <a:pathLst>
              <a:path w="10231474" h="1712039">
                <a:moveTo>
                  <a:pt x="0" y="0"/>
                </a:moveTo>
                <a:lnTo>
                  <a:pt x="10231474" y="0"/>
                </a:lnTo>
                <a:lnTo>
                  <a:pt x="10231474" y="1712040"/>
                </a:lnTo>
                <a:lnTo>
                  <a:pt x="0" y="17120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TextBox 10"/>
          <p:cNvSpPr txBox="1"/>
          <p:nvPr/>
        </p:nvSpPr>
        <p:spPr>
          <a:xfrm>
            <a:off x="3690980" y="1232286"/>
            <a:ext cx="10906040" cy="1349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2"/>
              </a:lnSpc>
            </a:pPr>
            <a:r>
              <a:rPr lang="en-US" sz="8030" spc="786">
                <a:solidFill>
                  <a:srgbClr val="FFFFFF"/>
                </a:solidFill>
                <a:latin typeface="Oswald Bold"/>
              </a:rPr>
              <a:t>MISSION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3" name="Group 3"/>
          <p:cNvGrpSpPr/>
          <p:nvPr/>
        </p:nvGrpSpPr>
        <p:grpSpPr>
          <a:xfrm>
            <a:off x="13662994" y="337474"/>
            <a:ext cx="4296549" cy="9570246"/>
            <a:chOff x="0" y="0"/>
            <a:chExt cx="1131601" cy="25205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gdLst/>
              <a:ahLst/>
              <a:cxn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131601" cy="2539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46640" y="2404361"/>
            <a:ext cx="9610044" cy="6272847"/>
            <a:chOff x="0" y="0"/>
            <a:chExt cx="3682024" cy="2403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82024" cy="2403399"/>
            </a:xfrm>
            <a:custGeom>
              <a:avLst/>
              <a:gdLst/>
              <a:ahLst/>
              <a:cxnLst/>
              <a:rect l="l" t="t" r="r" b="b"/>
              <a:pathLst>
                <a:path w="3682024" h="2403399">
                  <a:moveTo>
                    <a:pt x="0" y="0"/>
                  </a:moveTo>
                  <a:lnTo>
                    <a:pt x="3682024" y="0"/>
                  </a:lnTo>
                  <a:lnTo>
                    <a:pt x="3682024" y="2403399"/>
                  </a:lnTo>
                  <a:lnTo>
                    <a:pt x="0" y="2403399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682024" cy="2431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249"/>
                </a:lnSpc>
              </a:pPr>
              <a:r>
                <a:rPr lang="en-US" sz="2499">
                  <a:solidFill>
                    <a:srgbClr val="000000"/>
                  </a:solidFill>
                  <a:latin typeface="Open Sauce"/>
                </a:rPr>
                <a:t>·Enhance Social Interaction and Friendship</a:t>
              </a:r>
            </a:p>
            <a:p>
              <a:pPr algn="l">
                <a:lnSpc>
                  <a:spcPts val="3249"/>
                </a:lnSpc>
              </a:pPr>
              <a:r>
                <a:rPr lang="en-US" sz="2499">
                  <a:solidFill>
                    <a:srgbClr val="000000"/>
                  </a:solidFill>
                  <a:latin typeface="Open Sauce"/>
                </a:rPr>
                <a:t>·Provide opportunities for hard-of-hearing youth to interact with peers in a comfortable and inclusive environment.</a:t>
              </a:r>
            </a:p>
            <a:p>
              <a:pPr algn="l">
                <a:lnSpc>
                  <a:spcPts val="3249"/>
                </a:lnSpc>
              </a:pPr>
              <a:r>
                <a:rPr lang="en-US" sz="2499">
                  <a:solidFill>
                    <a:srgbClr val="000000"/>
                  </a:solidFill>
                  <a:latin typeface="Open Sauce"/>
                </a:rPr>
                <a:t>·Boost Self-Confidence</a:t>
              </a:r>
            </a:p>
            <a:p>
              <a:pPr algn="l">
                <a:lnSpc>
                  <a:spcPts val="3249"/>
                </a:lnSpc>
              </a:pPr>
              <a:r>
                <a:rPr lang="en-US" sz="2499">
                  <a:solidFill>
                    <a:srgbClr val="000000"/>
                  </a:solidFill>
                  <a:latin typeface="Open Sauce"/>
                </a:rPr>
                <a:t>·Offer activities where hard-of-hearing youth can express themselves and showcase their abilities.</a:t>
              </a:r>
            </a:p>
            <a:p>
              <a:pPr algn="l">
                <a:lnSpc>
                  <a:spcPts val="3249"/>
                </a:lnSpc>
              </a:pPr>
              <a:r>
                <a:rPr lang="en-US" sz="2499">
                  <a:solidFill>
                    <a:srgbClr val="000000"/>
                  </a:solidFill>
                  <a:latin typeface="Open Sauce"/>
                </a:rPr>
                <a:t>·Raise awareness and understanding of hearing loss among participants and their families.</a:t>
              </a:r>
            </a:p>
            <a:p>
              <a:pPr algn="l">
                <a:lnSpc>
                  <a:spcPts val="3249"/>
                </a:lnSpc>
              </a:pPr>
              <a:r>
                <a:rPr lang="en-US" sz="2499">
                  <a:solidFill>
                    <a:srgbClr val="000000"/>
                  </a:solidFill>
                  <a:latin typeface="Open Sauce"/>
                </a:rPr>
                <a:t>·Provide resources and information about hearing health and coping strategies.</a:t>
              </a:r>
            </a:p>
            <a:p>
              <a:pPr algn="l">
                <a:lnSpc>
                  <a:spcPts val="3249"/>
                </a:lnSpc>
              </a:pPr>
              <a:r>
                <a:rPr lang="en-US" sz="2499">
                  <a:solidFill>
                    <a:srgbClr val="000000"/>
                  </a:solidFill>
                  <a:latin typeface="Open Sauce"/>
                </a:rPr>
                <a:t>·Provide opportunities for families to connect and share experiences.</a:t>
              </a:r>
            </a:p>
            <a:p>
              <a:pPr algn="l">
                <a:lnSpc>
                  <a:spcPts val="3249"/>
                </a:lnSpc>
              </a:pPr>
              <a:r>
                <a:rPr lang="en-US" sz="2499">
                  <a:solidFill>
                    <a:srgbClr val="000000"/>
                  </a:solidFill>
                  <a:latin typeface="Open Sauce"/>
                </a:rPr>
                <a:t>·Offer workshops or discussions on topics relevant to the experiences and challenges of hard-of-hearing youth.</a:t>
              </a:r>
            </a:p>
            <a:p>
              <a:pPr algn="ctr">
                <a:lnSpc>
                  <a:spcPts val="3249"/>
                </a:lnSpc>
              </a:pPr>
              <a:endParaRPr lang="en-US" sz="2499">
                <a:solidFill>
                  <a:srgbClr val="000000"/>
                </a:solidFill>
                <a:latin typeface="Open Sauce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89992" y="1817501"/>
            <a:ext cx="1156649" cy="1173721"/>
          </a:xfrm>
          <a:custGeom>
            <a:avLst/>
            <a:gdLst/>
            <a:ahLst/>
            <a:cxnLst/>
            <a:rect l="l" t="t" r="r" b="b"/>
            <a:pathLst>
              <a:path w="1156649" h="1173721">
                <a:moveTo>
                  <a:pt x="0" y="0"/>
                </a:moveTo>
                <a:lnTo>
                  <a:pt x="1156648" y="0"/>
                </a:lnTo>
                <a:lnTo>
                  <a:pt x="1156648" y="1173721"/>
                </a:lnTo>
                <a:lnTo>
                  <a:pt x="0" y="11737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Freeform 10"/>
          <p:cNvSpPr/>
          <p:nvPr/>
        </p:nvSpPr>
        <p:spPr>
          <a:xfrm>
            <a:off x="2142191" y="7210022"/>
            <a:ext cx="9752965" cy="1032847"/>
          </a:xfrm>
          <a:custGeom>
            <a:avLst/>
            <a:gdLst/>
            <a:ahLst/>
            <a:cxnLst/>
            <a:rect l="l" t="t" r="r" b="b"/>
            <a:pathLst>
              <a:path w="9752965" h="1032847">
                <a:moveTo>
                  <a:pt x="0" y="0"/>
                </a:moveTo>
                <a:lnTo>
                  <a:pt x="9752965" y="0"/>
                </a:lnTo>
                <a:lnTo>
                  <a:pt x="9752965" y="1032847"/>
                </a:lnTo>
                <a:lnTo>
                  <a:pt x="0" y="10328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Freeform 11"/>
          <p:cNvSpPr/>
          <p:nvPr/>
        </p:nvSpPr>
        <p:spPr>
          <a:xfrm>
            <a:off x="-2779578" y="734131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2" name="Freeform 12"/>
          <p:cNvSpPr/>
          <p:nvPr/>
        </p:nvSpPr>
        <p:spPr>
          <a:xfrm>
            <a:off x="7223516" y="8402280"/>
            <a:ext cx="10231474" cy="1712039"/>
          </a:xfrm>
          <a:custGeom>
            <a:avLst/>
            <a:gdLst/>
            <a:ahLst/>
            <a:cxnLst/>
            <a:rect l="l" t="t" r="r" b="b"/>
            <a:pathLst>
              <a:path w="10231474" h="1712039">
                <a:moveTo>
                  <a:pt x="0" y="0"/>
                </a:moveTo>
                <a:lnTo>
                  <a:pt x="10231475" y="0"/>
                </a:lnTo>
                <a:lnTo>
                  <a:pt x="10231475" y="1712040"/>
                </a:lnTo>
                <a:lnTo>
                  <a:pt x="0" y="17120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3" name="TextBox 13"/>
          <p:cNvSpPr txBox="1"/>
          <p:nvPr/>
        </p:nvSpPr>
        <p:spPr>
          <a:xfrm>
            <a:off x="2142191" y="888605"/>
            <a:ext cx="7416941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OBJECTIVES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 rot="3407869">
            <a:off x="12052165" y="1118883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8203215" y="7962246"/>
            <a:ext cx="4876482" cy="516424"/>
          </a:xfrm>
          <a:custGeom>
            <a:avLst/>
            <a:gdLst/>
            <a:ahLst/>
            <a:cxnLst/>
            <a:rect l="l" t="t" r="r" b="b"/>
            <a:pathLst>
              <a:path w="4876482" h="516424">
                <a:moveTo>
                  <a:pt x="0" y="0"/>
                </a:moveTo>
                <a:lnTo>
                  <a:pt x="4876483" y="0"/>
                </a:lnTo>
                <a:lnTo>
                  <a:pt x="4876483" y="516423"/>
                </a:lnTo>
                <a:lnTo>
                  <a:pt x="0" y="5164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 rot="3407869">
            <a:off x="-4696947" y="10150458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9365769" y="3791077"/>
            <a:ext cx="2551375" cy="2622909"/>
          </a:xfrm>
          <a:custGeom>
            <a:avLst/>
            <a:gdLst/>
            <a:ahLst/>
            <a:cxnLst/>
            <a:rect l="l" t="t" r="r" b="b"/>
            <a:pathLst>
              <a:path w="2551375" h="2622909">
                <a:moveTo>
                  <a:pt x="0" y="0"/>
                </a:moveTo>
                <a:lnTo>
                  <a:pt x="2551375" y="0"/>
                </a:lnTo>
                <a:lnTo>
                  <a:pt x="2551375" y="2622909"/>
                </a:lnTo>
                <a:lnTo>
                  <a:pt x="0" y="26229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13493420" y="297759"/>
            <a:ext cx="4389459" cy="5845422"/>
          </a:xfrm>
          <a:custGeom>
            <a:avLst/>
            <a:gdLst/>
            <a:ahLst/>
            <a:cxnLst/>
            <a:rect l="l" t="t" r="r" b="b"/>
            <a:pathLst>
              <a:path w="4389459" h="5845422">
                <a:moveTo>
                  <a:pt x="0" y="0"/>
                </a:moveTo>
                <a:lnTo>
                  <a:pt x="4389459" y="0"/>
                </a:lnTo>
                <a:lnTo>
                  <a:pt x="4389459" y="5845422"/>
                </a:lnTo>
                <a:lnTo>
                  <a:pt x="0" y="58454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>
            <a:off x="7668450" y="3515885"/>
            <a:ext cx="5796202" cy="5796202"/>
          </a:xfrm>
          <a:custGeom>
            <a:avLst/>
            <a:gdLst/>
            <a:ahLst/>
            <a:cxnLst/>
            <a:rect l="l" t="t" r="r" b="b"/>
            <a:pathLst>
              <a:path w="5796202" h="5796202">
                <a:moveTo>
                  <a:pt x="0" y="0"/>
                </a:moveTo>
                <a:lnTo>
                  <a:pt x="5796202" y="0"/>
                </a:lnTo>
                <a:lnTo>
                  <a:pt x="5796202" y="5796202"/>
                </a:lnTo>
                <a:lnTo>
                  <a:pt x="0" y="57962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9"/>
          <p:cNvSpPr/>
          <p:nvPr/>
        </p:nvSpPr>
        <p:spPr>
          <a:xfrm>
            <a:off x="881570" y="5172647"/>
            <a:ext cx="6153247" cy="4612528"/>
          </a:xfrm>
          <a:custGeom>
            <a:avLst/>
            <a:gdLst/>
            <a:ahLst/>
            <a:cxnLst/>
            <a:rect l="l" t="t" r="r" b="b"/>
            <a:pathLst>
              <a:path w="6153247" h="4612528">
                <a:moveTo>
                  <a:pt x="0" y="0"/>
                </a:moveTo>
                <a:lnTo>
                  <a:pt x="6153247" y="0"/>
                </a:lnTo>
                <a:lnTo>
                  <a:pt x="6153247" y="4612527"/>
                </a:lnTo>
                <a:lnTo>
                  <a:pt x="0" y="46125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TextBox 10"/>
          <p:cNvSpPr txBox="1"/>
          <p:nvPr/>
        </p:nvSpPr>
        <p:spPr>
          <a:xfrm>
            <a:off x="2191002" y="1162050"/>
            <a:ext cx="7241638" cy="2560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903"/>
              </a:lnSpc>
            </a:pPr>
            <a:r>
              <a:rPr lang="en-US" sz="9431" spc="924">
                <a:solidFill>
                  <a:srgbClr val="231F20"/>
                </a:solidFill>
                <a:latin typeface="Oswald Bold"/>
              </a:rPr>
              <a:t>EVENTS 2023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498723" y="6552336"/>
            <a:ext cx="4135657" cy="694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2"/>
              </a:lnSpc>
            </a:pPr>
            <a:r>
              <a:rPr lang="en-US" sz="4081" spc="399">
                <a:solidFill>
                  <a:srgbClr val="FDFBFB"/>
                </a:solidFill>
                <a:latin typeface="DM Sans Bold"/>
              </a:rPr>
              <a:t>CUSTOMERS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4095687"/>
            <a:ext cx="6162866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Open Sauce"/>
              </a:rPr>
              <a:t>CHHA BC Chapter's Escape Room Fiesta: A Night of Adventure and Inclusion</a:t>
            </a:r>
          </a:p>
          <a:p>
            <a:pPr algn="ctr">
              <a:lnSpc>
                <a:spcPts val="2859"/>
              </a:lnSpc>
              <a:spcBef>
                <a:spcPct val="0"/>
              </a:spcBef>
            </a:pPr>
            <a:endParaRPr lang="en-US" sz="2199">
              <a:solidFill>
                <a:srgbClr val="000000"/>
              </a:solidFill>
              <a:latin typeface="Open Sauc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 rot="3407869">
            <a:off x="12052165" y="1118883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8203215" y="7962246"/>
            <a:ext cx="4876482" cy="516424"/>
          </a:xfrm>
          <a:custGeom>
            <a:avLst/>
            <a:gdLst/>
            <a:ahLst/>
            <a:cxnLst/>
            <a:rect l="l" t="t" r="r" b="b"/>
            <a:pathLst>
              <a:path w="4876482" h="516424">
                <a:moveTo>
                  <a:pt x="0" y="0"/>
                </a:moveTo>
                <a:lnTo>
                  <a:pt x="4876483" y="0"/>
                </a:lnTo>
                <a:lnTo>
                  <a:pt x="4876483" y="516423"/>
                </a:lnTo>
                <a:lnTo>
                  <a:pt x="0" y="5164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 rot="3407869">
            <a:off x="-4696947" y="10150458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9365769" y="3791077"/>
            <a:ext cx="2551375" cy="2622909"/>
          </a:xfrm>
          <a:custGeom>
            <a:avLst/>
            <a:gdLst/>
            <a:ahLst/>
            <a:cxnLst/>
            <a:rect l="l" t="t" r="r" b="b"/>
            <a:pathLst>
              <a:path w="2551375" h="2622909">
                <a:moveTo>
                  <a:pt x="0" y="0"/>
                </a:moveTo>
                <a:lnTo>
                  <a:pt x="2551375" y="0"/>
                </a:lnTo>
                <a:lnTo>
                  <a:pt x="2551375" y="2622909"/>
                </a:lnTo>
                <a:lnTo>
                  <a:pt x="0" y="26229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8203215" y="216634"/>
            <a:ext cx="5314031" cy="4350149"/>
          </a:xfrm>
          <a:custGeom>
            <a:avLst/>
            <a:gdLst/>
            <a:ahLst/>
            <a:cxnLst/>
            <a:rect l="l" t="t" r="r" b="b"/>
            <a:pathLst>
              <a:path w="5314031" h="4350149">
                <a:moveTo>
                  <a:pt x="0" y="0"/>
                </a:moveTo>
                <a:lnTo>
                  <a:pt x="5314031" y="0"/>
                </a:lnTo>
                <a:lnTo>
                  <a:pt x="5314031" y="4350149"/>
                </a:lnTo>
                <a:lnTo>
                  <a:pt x="0" y="43501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>
            <a:off x="794752" y="4566783"/>
            <a:ext cx="4141458" cy="5539872"/>
          </a:xfrm>
          <a:custGeom>
            <a:avLst/>
            <a:gdLst/>
            <a:ahLst/>
            <a:cxnLst/>
            <a:rect l="l" t="t" r="r" b="b"/>
            <a:pathLst>
              <a:path w="4141458" h="5539872">
                <a:moveTo>
                  <a:pt x="0" y="0"/>
                </a:moveTo>
                <a:lnTo>
                  <a:pt x="4141457" y="0"/>
                </a:lnTo>
                <a:lnTo>
                  <a:pt x="4141457" y="5539872"/>
                </a:lnTo>
                <a:lnTo>
                  <a:pt x="0" y="55398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9"/>
          <p:cNvSpPr/>
          <p:nvPr/>
        </p:nvSpPr>
        <p:spPr>
          <a:xfrm>
            <a:off x="6179887" y="4642983"/>
            <a:ext cx="4094398" cy="5463672"/>
          </a:xfrm>
          <a:custGeom>
            <a:avLst/>
            <a:gdLst/>
            <a:ahLst/>
            <a:cxnLst/>
            <a:rect l="l" t="t" r="r" b="b"/>
            <a:pathLst>
              <a:path w="4094398" h="5463672">
                <a:moveTo>
                  <a:pt x="0" y="0"/>
                </a:moveTo>
                <a:lnTo>
                  <a:pt x="4094398" y="0"/>
                </a:lnTo>
                <a:lnTo>
                  <a:pt x="4094398" y="5463672"/>
                </a:lnTo>
                <a:lnTo>
                  <a:pt x="0" y="54636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Freeform 10"/>
          <p:cNvSpPr/>
          <p:nvPr/>
        </p:nvSpPr>
        <p:spPr>
          <a:xfrm>
            <a:off x="10860231" y="4677079"/>
            <a:ext cx="7092372" cy="5319279"/>
          </a:xfrm>
          <a:custGeom>
            <a:avLst/>
            <a:gdLst/>
            <a:ahLst/>
            <a:cxnLst/>
            <a:rect l="l" t="t" r="r" b="b"/>
            <a:pathLst>
              <a:path w="7092372" h="5319279">
                <a:moveTo>
                  <a:pt x="0" y="0"/>
                </a:moveTo>
                <a:lnTo>
                  <a:pt x="7092371" y="0"/>
                </a:lnTo>
                <a:lnTo>
                  <a:pt x="7092371" y="5319279"/>
                </a:lnTo>
                <a:lnTo>
                  <a:pt x="0" y="53192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TextBox 11"/>
          <p:cNvSpPr txBox="1"/>
          <p:nvPr/>
        </p:nvSpPr>
        <p:spPr>
          <a:xfrm>
            <a:off x="2191002" y="1162050"/>
            <a:ext cx="7241638" cy="2560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903"/>
              </a:lnSpc>
            </a:pPr>
            <a:r>
              <a:rPr lang="en-US" sz="9431" spc="924">
                <a:solidFill>
                  <a:srgbClr val="231F20"/>
                </a:solidFill>
                <a:latin typeface="Oswald Bold"/>
              </a:rPr>
              <a:t>EVENTS 2023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9642" y="3775573"/>
            <a:ext cx="6162866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Open Sauce"/>
              </a:rPr>
              <a:t>Participation at SayWhat Club Convention 2023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 rot="3407869">
            <a:off x="12052165" y="1118883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8203215" y="7962246"/>
            <a:ext cx="4876482" cy="516424"/>
          </a:xfrm>
          <a:custGeom>
            <a:avLst/>
            <a:gdLst/>
            <a:ahLst/>
            <a:cxnLst/>
            <a:rect l="l" t="t" r="r" b="b"/>
            <a:pathLst>
              <a:path w="4876482" h="516424">
                <a:moveTo>
                  <a:pt x="0" y="0"/>
                </a:moveTo>
                <a:lnTo>
                  <a:pt x="4876483" y="0"/>
                </a:lnTo>
                <a:lnTo>
                  <a:pt x="4876483" y="516423"/>
                </a:lnTo>
                <a:lnTo>
                  <a:pt x="0" y="5164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 rot="3407869">
            <a:off x="-4696947" y="10150458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9365769" y="3791077"/>
            <a:ext cx="2551375" cy="2622909"/>
          </a:xfrm>
          <a:custGeom>
            <a:avLst/>
            <a:gdLst/>
            <a:ahLst/>
            <a:cxnLst/>
            <a:rect l="l" t="t" r="r" b="b"/>
            <a:pathLst>
              <a:path w="2551375" h="2622909">
                <a:moveTo>
                  <a:pt x="0" y="0"/>
                </a:moveTo>
                <a:lnTo>
                  <a:pt x="2551375" y="0"/>
                </a:lnTo>
                <a:lnTo>
                  <a:pt x="2551375" y="2622909"/>
                </a:lnTo>
                <a:lnTo>
                  <a:pt x="0" y="26229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1028700" y="4496926"/>
            <a:ext cx="3503397" cy="5294372"/>
          </a:xfrm>
          <a:custGeom>
            <a:avLst/>
            <a:gdLst/>
            <a:ahLst/>
            <a:cxnLst/>
            <a:rect l="l" t="t" r="r" b="b"/>
            <a:pathLst>
              <a:path w="3503397" h="5294372">
                <a:moveTo>
                  <a:pt x="0" y="0"/>
                </a:moveTo>
                <a:lnTo>
                  <a:pt x="3503397" y="0"/>
                </a:lnTo>
                <a:lnTo>
                  <a:pt x="3503397" y="5294372"/>
                </a:lnTo>
                <a:lnTo>
                  <a:pt x="0" y="52943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>
            <a:off x="6913625" y="114855"/>
            <a:ext cx="4904287" cy="3676222"/>
          </a:xfrm>
          <a:custGeom>
            <a:avLst/>
            <a:gdLst/>
            <a:ahLst/>
            <a:cxnLst/>
            <a:rect l="l" t="t" r="r" b="b"/>
            <a:pathLst>
              <a:path w="4904287" h="3676222">
                <a:moveTo>
                  <a:pt x="0" y="0"/>
                </a:moveTo>
                <a:lnTo>
                  <a:pt x="4904288" y="0"/>
                </a:lnTo>
                <a:lnTo>
                  <a:pt x="4904288" y="3676222"/>
                </a:lnTo>
                <a:lnTo>
                  <a:pt x="0" y="36762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9"/>
          <p:cNvSpPr/>
          <p:nvPr/>
        </p:nvSpPr>
        <p:spPr>
          <a:xfrm>
            <a:off x="4877089" y="6273304"/>
            <a:ext cx="4684389" cy="3517995"/>
          </a:xfrm>
          <a:custGeom>
            <a:avLst/>
            <a:gdLst/>
            <a:ahLst/>
            <a:cxnLst/>
            <a:rect l="l" t="t" r="r" b="b"/>
            <a:pathLst>
              <a:path w="4684389" h="3517995">
                <a:moveTo>
                  <a:pt x="0" y="0"/>
                </a:moveTo>
                <a:lnTo>
                  <a:pt x="4684388" y="0"/>
                </a:lnTo>
                <a:lnTo>
                  <a:pt x="4684388" y="3517994"/>
                </a:lnTo>
                <a:lnTo>
                  <a:pt x="0" y="35179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Freeform 10"/>
          <p:cNvSpPr/>
          <p:nvPr/>
        </p:nvSpPr>
        <p:spPr>
          <a:xfrm>
            <a:off x="10114794" y="5536690"/>
            <a:ext cx="7679014" cy="3554287"/>
          </a:xfrm>
          <a:custGeom>
            <a:avLst/>
            <a:gdLst/>
            <a:ahLst/>
            <a:cxnLst/>
            <a:rect l="l" t="t" r="r" b="b"/>
            <a:pathLst>
              <a:path w="7679014" h="3554287">
                <a:moveTo>
                  <a:pt x="0" y="0"/>
                </a:moveTo>
                <a:lnTo>
                  <a:pt x="7679014" y="0"/>
                </a:lnTo>
                <a:lnTo>
                  <a:pt x="7679014" y="3554287"/>
                </a:lnTo>
                <a:lnTo>
                  <a:pt x="0" y="35542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Freeform 11"/>
          <p:cNvSpPr/>
          <p:nvPr/>
        </p:nvSpPr>
        <p:spPr>
          <a:xfrm>
            <a:off x="12021919" y="2355847"/>
            <a:ext cx="6195559" cy="2870460"/>
          </a:xfrm>
          <a:custGeom>
            <a:avLst/>
            <a:gdLst/>
            <a:ahLst/>
            <a:cxnLst/>
            <a:rect l="l" t="t" r="r" b="b"/>
            <a:pathLst>
              <a:path w="6195559" h="2870460">
                <a:moveTo>
                  <a:pt x="0" y="0"/>
                </a:moveTo>
                <a:lnTo>
                  <a:pt x="6195559" y="0"/>
                </a:lnTo>
                <a:lnTo>
                  <a:pt x="6195559" y="2870460"/>
                </a:lnTo>
                <a:lnTo>
                  <a:pt x="0" y="28704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2" name="TextBox 12"/>
          <p:cNvSpPr txBox="1"/>
          <p:nvPr/>
        </p:nvSpPr>
        <p:spPr>
          <a:xfrm>
            <a:off x="2191002" y="1162050"/>
            <a:ext cx="7241638" cy="2560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903"/>
              </a:lnSpc>
            </a:pPr>
            <a:r>
              <a:rPr lang="en-US" sz="9431" spc="924">
                <a:solidFill>
                  <a:srgbClr val="231F20"/>
                </a:solidFill>
                <a:latin typeface="Oswald Bold"/>
              </a:rPr>
              <a:t>EVENTS 2023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43272" y="3775573"/>
            <a:ext cx="6162866" cy="35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Open Sauce"/>
              </a:rPr>
              <a:t>Family Weekend Camp September 2023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 rot="3407869">
            <a:off x="12052165" y="1118883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8203215" y="7962246"/>
            <a:ext cx="4876482" cy="516424"/>
          </a:xfrm>
          <a:custGeom>
            <a:avLst/>
            <a:gdLst/>
            <a:ahLst/>
            <a:cxnLst/>
            <a:rect l="l" t="t" r="r" b="b"/>
            <a:pathLst>
              <a:path w="4876482" h="516424">
                <a:moveTo>
                  <a:pt x="0" y="0"/>
                </a:moveTo>
                <a:lnTo>
                  <a:pt x="4876483" y="0"/>
                </a:lnTo>
                <a:lnTo>
                  <a:pt x="4876483" y="516423"/>
                </a:lnTo>
                <a:lnTo>
                  <a:pt x="0" y="5164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 rot="3407869">
            <a:off x="-4696947" y="10150458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9365769" y="3791077"/>
            <a:ext cx="2551375" cy="2622909"/>
          </a:xfrm>
          <a:custGeom>
            <a:avLst/>
            <a:gdLst/>
            <a:ahLst/>
            <a:cxnLst/>
            <a:rect l="l" t="t" r="r" b="b"/>
            <a:pathLst>
              <a:path w="2551375" h="2622909">
                <a:moveTo>
                  <a:pt x="0" y="0"/>
                </a:moveTo>
                <a:lnTo>
                  <a:pt x="2551375" y="0"/>
                </a:lnTo>
                <a:lnTo>
                  <a:pt x="2551375" y="2622909"/>
                </a:lnTo>
                <a:lnTo>
                  <a:pt x="0" y="26229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7125642" y="166205"/>
            <a:ext cx="4480254" cy="5976977"/>
          </a:xfrm>
          <a:custGeom>
            <a:avLst/>
            <a:gdLst/>
            <a:ahLst/>
            <a:cxnLst/>
            <a:rect l="l" t="t" r="r" b="b"/>
            <a:pathLst>
              <a:path w="4480254" h="5976977">
                <a:moveTo>
                  <a:pt x="0" y="0"/>
                </a:moveTo>
                <a:lnTo>
                  <a:pt x="4480254" y="0"/>
                </a:lnTo>
                <a:lnTo>
                  <a:pt x="4480254" y="5976976"/>
                </a:lnTo>
                <a:lnTo>
                  <a:pt x="0" y="59769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>
            <a:off x="0" y="6339900"/>
            <a:ext cx="8157553" cy="3761115"/>
          </a:xfrm>
          <a:custGeom>
            <a:avLst/>
            <a:gdLst/>
            <a:ahLst/>
            <a:cxnLst/>
            <a:rect l="l" t="t" r="r" b="b"/>
            <a:pathLst>
              <a:path w="8157553" h="3761115">
                <a:moveTo>
                  <a:pt x="0" y="0"/>
                </a:moveTo>
                <a:lnTo>
                  <a:pt x="8157553" y="0"/>
                </a:lnTo>
                <a:lnTo>
                  <a:pt x="8157553" y="3761115"/>
                </a:lnTo>
                <a:lnTo>
                  <a:pt x="0" y="37611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9"/>
          <p:cNvSpPr/>
          <p:nvPr/>
        </p:nvSpPr>
        <p:spPr>
          <a:xfrm>
            <a:off x="12240994" y="3794623"/>
            <a:ext cx="3954084" cy="5985358"/>
          </a:xfrm>
          <a:custGeom>
            <a:avLst/>
            <a:gdLst/>
            <a:ahLst/>
            <a:cxnLst/>
            <a:rect l="l" t="t" r="r" b="b"/>
            <a:pathLst>
              <a:path w="3954084" h="5985358">
                <a:moveTo>
                  <a:pt x="0" y="0"/>
                </a:moveTo>
                <a:lnTo>
                  <a:pt x="3954084" y="0"/>
                </a:lnTo>
                <a:lnTo>
                  <a:pt x="3954084" y="5985358"/>
                </a:lnTo>
                <a:lnTo>
                  <a:pt x="0" y="59853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TextBox 10"/>
          <p:cNvSpPr txBox="1"/>
          <p:nvPr/>
        </p:nvSpPr>
        <p:spPr>
          <a:xfrm>
            <a:off x="2191002" y="1162050"/>
            <a:ext cx="7241638" cy="2560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903"/>
              </a:lnSpc>
            </a:pPr>
            <a:r>
              <a:rPr lang="en-US" sz="9431" spc="924">
                <a:solidFill>
                  <a:srgbClr val="231F20"/>
                </a:solidFill>
                <a:latin typeface="Oswald Bold"/>
              </a:rPr>
              <a:t>EVENTS 2023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3272" y="3775573"/>
            <a:ext cx="6162866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Open Sauce"/>
              </a:rPr>
              <a:t>Art Themed Holiday Party</a:t>
            </a:r>
          </a:p>
          <a:p>
            <a:pPr algn="ctr">
              <a:lnSpc>
                <a:spcPts val="2859"/>
              </a:lnSpc>
              <a:spcBef>
                <a:spcPct val="0"/>
              </a:spcBef>
            </a:pPr>
            <a:endParaRPr lang="en-US" sz="2199">
              <a:solidFill>
                <a:srgbClr val="000000"/>
              </a:solidFill>
              <a:latin typeface="Open Sauc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 rot="3407869">
            <a:off x="12052165" y="1118883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8203215" y="7962246"/>
            <a:ext cx="4876482" cy="516424"/>
          </a:xfrm>
          <a:custGeom>
            <a:avLst/>
            <a:gdLst/>
            <a:ahLst/>
            <a:cxnLst/>
            <a:rect l="l" t="t" r="r" b="b"/>
            <a:pathLst>
              <a:path w="4876482" h="516424">
                <a:moveTo>
                  <a:pt x="0" y="0"/>
                </a:moveTo>
                <a:lnTo>
                  <a:pt x="4876483" y="0"/>
                </a:lnTo>
                <a:lnTo>
                  <a:pt x="4876483" y="516423"/>
                </a:lnTo>
                <a:lnTo>
                  <a:pt x="0" y="5164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 rot="3407869">
            <a:off x="-4696947" y="10150458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9365769" y="3791077"/>
            <a:ext cx="2551375" cy="2622909"/>
          </a:xfrm>
          <a:custGeom>
            <a:avLst/>
            <a:gdLst/>
            <a:ahLst/>
            <a:cxnLst/>
            <a:rect l="l" t="t" r="r" b="b"/>
            <a:pathLst>
              <a:path w="2551375" h="2622909">
                <a:moveTo>
                  <a:pt x="0" y="0"/>
                </a:moveTo>
                <a:lnTo>
                  <a:pt x="2551375" y="0"/>
                </a:lnTo>
                <a:lnTo>
                  <a:pt x="2551375" y="2622909"/>
                </a:lnTo>
                <a:lnTo>
                  <a:pt x="0" y="26229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6525757" y="1598481"/>
            <a:ext cx="5076534" cy="6351645"/>
          </a:xfrm>
          <a:custGeom>
            <a:avLst/>
            <a:gdLst/>
            <a:ahLst/>
            <a:cxnLst/>
            <a:rect l="l" t="t" r="r" b="b"/>
            <a:pathLst>
              <a:path w="5076534" h="6351645">
                <a:moveTo>
                  <a:pt x="0" y="0"/>
                </a:moveTo>
                <a:lnTo>
                  <a:pt x="5076534" y="0"/>
                </a:lnTo>
                <a:lnTo>
                  <a:pt x="5076534" y="6351645"/>
                </a:lnTo>
                <a:lnTo>
                  <a:pt x="0" y="63516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>
            <a:off x="493494" y="6413986"/>
            <a:ext cx="5076534" cy="3837972"/>
          </a:xfrm>
          <a:custGeom>
            <a:avLst/>
            <a:gdLst/>
            <a:ahLst/>
            <a:cxnLst/>
            <a:rect l="l" t="t" r="r" b="b"/>
            <a:pathLst>
              <a:path w="6118310" h="4579425">
                <a:moveTo>
                  <a:pt x="0" y="0"/>
                </a:moveTo>
                <a:lnTo>
                  <a:pt x="6118310" y="0"/>
                </a:lnTo>
                <a:lnTo>
                  <a:pt x="6118310" y="4579425"/>
                </a:lnTo>
                <a:lnTo>
                  <a:pt x="0" y="45794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9"/>
          <p:cNvSpPr/>
          <p:nvPr/>
        </p:nvSpPr>
        <p:spPr>
          <a:xfrm>
            <a:off x="12217272" y="352263"/>
            <a:ext cx="6070728" cy="4047152"/>
          </a:xfrm>
          <a:custGeom>
            <a:avLst/>
            <a:gdLst/>
            <a:ahLst/>
            <a:cxnLst/>
            <a:rect l="l" t="t" r="r" b="b"/>
            <a:pathLst>
              <a:path w="6070728" h="4047152">
                <a:moveTo>
                  <a:pt x="0" y="0"/>
                </a:moveTo>
                <a:lnTo>
                  <a:pt x="6070728" y="0"/>
                </a:lnTo>
                <a:lnTo>
                  <a:pt x="6070728" y="4047151"/>
                </a:lnTo>
                <a:lnTo>
                  <a:pt x="0" y="40471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Freeform 10"/>
          <p:cNvSpPr/>
          <p:nvPr/>
        </p:nvSpPr>
        <p:spPr>
          <a:xfrm>
            <a:off x="12107644" y="5102532"/>
            <a:ext cx="6790209" cy="4533209"/>
          </a:xfrm>
          <a:custGeom>
            <a:avLst/>
            <a:gdLst/>
            <a:ahLst/>
            <a:cxnLst/>
            <a:rect l="l" t="t" r="r" b="b"/>
            <a:pathLst>
              <a:path w="6790209" h="4533209">
                <a:moveTo>
                  <a:pt x="0" y="0"/>
                </a:moveTo>
                <a:lnTo>
                  <a:pt x="6790209" y="0"/>
                </a:lnTo>
                <a:lnTo>
                  <a:pt x="6790209" y="4533208"/>
                </a:lnTo>
                <a:lnTo>
                  <a:pt x="0" y="45332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TextBox 11"/>
          <p:cNvSpPr txBox="1"/>
          <p:nvPr/>
        </p:nvSpPr>
        <p:spPr>
          <a:xfrm>
            <a:off x="2191002" y="1162050"/>
            <a:ext cx="7241638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903"/>
              </a:lnSpc>
            </a:pPr>
            <a:r>
              <a:rPr lang="en-US" sz="9431" spc="924" dirty="0">
                <a:solidFill>
                  <a:srgbClr val="231F20"/>
                </a:solidFill>
                <a:latin typeface="Oswald Bold"/>
              </a:rPr>
              <a:t>EVENTS 2024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43272" y="3775573"/>
            <a:ext cx="6162866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Open Sauce"/>
              </a:rPr>
              <a:t>Panel Discussion</a:t>
            </a:r>
          </a:p>
          <a:p>
            <a:pPr algn="ctr">
              <a:lnSpc>
                <a:spcPts val="285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Open Sauce"/>
              </a:rPr>
              <a:t>Beyond Silence: A Dialogue on Hard of Hearing Experienc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331</Words>
  <Application>Microsoft Office PowerPoint</Application>
  <PresentationFormat>Custom</PresentationFormat>
  <Paragraphs>60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DM Sans</vt:lpstr>
      <vt:lpstr>Oswald Bold</vt:lpstr>
      <vt:lpstr>Oswald Bold Italics</vt:lpstr>
      <vt:lpstr>Open Sauce</vt:lpstr>
      <vt:lpstr>Open Sauce Bold</vt:lpstr>
      <vt:lpstr>DM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Grey minimalist business project presentation </dc:title>
  <cp:lastModifiedBy>Shehana Mirza</cp:lastModifiedBy>
  <cp:revision>6</cp:revision>
  <dcterms:created xsi:type="dcterms:W3CDTF">2006-08-16T00:00:00Z</dcterms:created>
  <dcterms:modified xsi:type="dcterms:W3CDTF">2024-05-12T04:05:30Z</dcterms:modified>
  <dc:identifier>DAGE-6kZXj0</dc:identifier>
</cp:coreProperties>
</file>